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3" r:id="rId2"/>
    <p:sldId id="349" r:id="rId3"/>
    <p:sldId id="365" r:id="rId4"/>
    <p:sldId id="352" r:id="rId5"/>
    <p:sldId id="371" r:id="rId6"/>
    <p:sldId id="370" r:id="rId7"/>
    <p:sldId id="366" r:id="rId8"/>
    <p:sldId id="353" r:id="rId9"/>
    <p:sldId id="351" r:id="rId10"/>
    <p:sldId id="354" r:id="rId11"/>
    <p:sldId id="367" r:id="rId12"/>
    <p:sldId id="356" r:id="rId13"/>
    <p:sldId id="357" r:id="rId14"/>
    <p:sldId id="368" r:id="rId15"/>
    <p:sldId id="358" r:id="rId16"/>
    <p:sldId id="359" r:id="rId17"/>
    <p:sldId id="369" r:id="rId18"/>
    <p:sldId id="361" r:id="rId19"/>
    <p:sldId id="362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7104" autoAdjust="0"/>
  </p:normalViewPr>
  <p:slideViewPr>
    <p:cSldViewPr snapToGrid="0" showGuides="1">
      <p:cViewPr varScale="1">
        <p:scale>
          <a:sx n="63" d="100"/>
          <a:sy n="63" d="100"/>
        </p:scale>
        <p:origin x="12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14FB-B592-48AF-AB93-B7BDEAC20D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6979-51B7-49C8-A581-E20FB5EE5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42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7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2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0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84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9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44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1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845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5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822A-B8E1-427A-B59E-B148CA1D7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9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30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1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75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5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9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D39A-A350-4E60-9089-6402E25E34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4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title -whit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97366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9" y="579645"/>
            <a:ext cx="12212051" cy="1119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9" y="4854691"/>
            <a:ext cx="2769676" cy="20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7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hart or table- grey">
    <p:bg>
      <p:bgPr>
        <a:solidFill>
          <a:srgbClr val="82776A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111092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chart or table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 hasCustomPrompt="1"/>
          </p:nvPr>
        </p:nvSpPr>
        <p:spPr>
          <a:xfrm>
            <a:off x="833881" y="1433513"/>
            <a:ext cx="10867582" cy="4892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Chart or table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map and key"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4" y="-3564101"/>
            <a:ext cx="7770708" cy="109965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482757"/>
            <a:ext cx="6131011" cy="59870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add map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288850" y="1473950"/>
            <a:ext cx="3941763" cy="4967288"/>
          </a:xfrm>
          <a:prstGeom prst="rect">
            <a:avLst/>
          </a:prstGeom>
        </p:spPr>
        <p:txBody>
          <a:bodyPr lIns="0" tIns="0" rIns="0" bIns="0"/>
          <a:lstStyle>
            <a:lvl1pPr marL="0" indent="0" hangingPunct="0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None/>
              <a:defRPr sz="2200" baseline="0">
                <a:solidFill>
                  <a:schemeClr val="tx2">
                    <a:lumMod val="50000"/>
                    <a:alpha val="9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to the list</a:t>
            </a:r>
          </a:p>
          <a:p>
            <a:pPr lvl="0"/>
            <a:r>
              <a:rPr lang="en-US" dirty="0"/>
              <a:t>Another point on the map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1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5" y="-10447580"/>
            <a:ext cx="11360543" cy="17305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838200" y="480876"/>
            <a:ext cx="9347600" cy="50297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312201" y="1473350"/>
            <a:ext cx="4683726" cy="4436075"/>
          </a:xfrm>
          <a:prstGeom prst="rect">
            <a:avLst/>
          </a:prstGeom>
        </p:spPr>
        <p:txBody>
          <a:bodyPr lIns="0" tIns="0" rIns="0"/>
          <a:lstStyle>
            <a:lvl1pPr marL="0" indent="0" defTabSz="0">
              <a:spcBef>
                <a:spcPts val="0"/>
              </a:spcBef>
              <a:spcAft>
                <a:spcPts val="2200"/>
              </a:spcAft>
              <a:buFontTx/>
              <a:buNone/>
              <a:tabLst>
                <a:tab pos="0" algn="l"/>
                <a:tab pos="72000" algn="l"/>
              </a:tabLst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2200" b="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GB" dirty="0"/>
              <a:t>Click to add a key point on map</a:t>
            </a:r>
          </a:p>
          <a:p>
            <a:pPr lvl="0"/>
            <a:r>
              <a:rPr lang="en-GB" dirty="0"/>
              <a:t>Click to add a second key point on the map</a:t>
            </a:r>
          </a:p>
        </p:txBody>
      </p:sp>
    </p:spTree>
    <p:extLst>
      <p:ext uri="{BB962C8B-B14F-4D97-AF65-F5344CB8AC3E}">
        <p14:creationId xmlns:p14="http://schemas.microsoft.com/office/powerpoint/2010/main" val="246246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838200" y="480876"/>
            <a:ext cx="9347600" cy="50297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312201" y="1473350"/>
            <a:ext cx="4683726" cy="4436075"/>
          </a:xfrm>
          <a:prstGeom prst="rect">
            <a:avLst/>
          </a:prstGeom>
        </p:spPr>
        <p:txBody>
          <a:bodyPr lIns="0" tIns="0" rIns="0"/>
          <a:lstStyle>
            <a:lvl1pPr marL="0" indent="0" defTabSz="0">
              <a:spcBef>
                <a:spcPts val="0"/>
              </a:spcBef>
              <a:spcAft>
                <a:spcPts val="2200"/>
              </a:spcAft>
              <a:buFontTx/>
              <a:buNone/>
              <a:tabLst>
                <a:tab pos="0" algn="l"/>
                <a:tab pos="72000" algn="l"/>
              </a:tabLst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2200" b="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GB" dirty="0"/>
              <a:t>Click to add a key point on map</a:t>
            </a:r>
          </a:p>
          <a:p>
            <a:pPr lvl="0"/>
            <a:r>
              <a:rPr lang="en-GB" dirty="0"/>
              <a:t>Click to add a second key point on the map</a:t>
            </a:r>
          </a:p>
        </p:txBody>
      </p:sp>
    </p:spTree>
    <p:extLst>
      <p:ext uri="{BB962C8B-B14F-4D97-AF65-F5344CB8AC3E}">
        <p14:creationId xmlns:p14="http://schemas.microsoft.com/office/powerpoint/2010/main" val="370427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itle_black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287032"/>
            <a:ext cx="2940812" cy="45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20"/>
            <a:ext cx="12192000" cy="1118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" y="4995547"/>
            <a:ext cx="2557849" cy="185009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85791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19172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black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287032"/>
            <a:ext cx="2940812" cy="45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20"/>
            <a:ext cx="12192000" cy="1118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" y="4995547"/>
            <a:ext cx="2557849" cy="185009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3846" y="2425620"/>
            <a:ext cx="8887394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38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33613" y="3937900"/>
            <a:ext cx="8888412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89699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logo, blank">
    <p:bg>
      <p:bgPr>
        <a:solidFill>
          <a:srgbClr val="82776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2282"/>
            <a:ext cx="1800385" cy="1302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83587"/>
            <a:ext cx="9111092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0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 topLeft 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3881" y="747653"/>
            <a:ext cx="10434574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Click to edit image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4" y="4848538"/>
            <a:ext cx="2682165" cy="19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5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Title_lowerLeft_b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" y="4917988"/>
            <a:ext cx="2682165" cy="19400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3880" y="3240911"/>
            <a:ext cx="10434575" cy="1677077"/>
          </a:xfrm>
          <a:prstGeom prst="rect">
            <a:avLst/>
          </a:prstGeom>
          <a:effectLst/>
        </p:spPr>
        <p:txBody>
          <a:bodyPr lIns="0" tIns="0" rIns="0" bIns="0" anchor="b" anchorCtr="0"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Click to edit image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0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73350"/>
            <a:ext cx="9144000" cy="41075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/>
            </a:lvl1pPr>
          </a:lstStyle>
          <a:p>
            <a:r>
              <a:rPr lang="en-GB" dirty="0"/>
              <a:t>Click to edit text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1" y="185712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- 3 numbers">
    <p:bg>
      <p:bgPr>
        <a:solidFill>
          <a:srgbClr val="82776A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537934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Infographic slide 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21398" y="1986218"/>
            <a:ext cx="976313" cy="97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z="1800" dirty="0"/>
              <a:t>icon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97722" y="1986218"/>
            <a:ext cx="3218307" cy="97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10,001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385023" y="3076830"/>
            <a:ext cx="3051175" cy="422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935892" y="4065589"/>
            <a:ext cx="2157784" cy="18314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734758" y="4065589"/>
            <a:ext cx="3038475" cy="1071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2345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734758" y="5245719"/>
            <a:ext cx="3038475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548438" y="2000781"/>
            <a:ext cx="1545238" cy="1498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75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8327309" y="2109745"/>
            <a:ext cx="2325688" cy="974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 hasCustomPrompt="1"/>
          </p:nvPr>
        </p:nvSpPr>
        <p:spPr>
          <a:xfrm>
            <a:off x="9638271" y="2766573"/>
            <a:ext cx="790832" cy="606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15" y="172185"/>
            <a:ext cx="1795471" cy="12986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046329" y="3623249"/>
            <a:ext cx="960666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6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- 3 numbers">
    <p:bg>
      <p:bgPr>
        <a:solidFill>
          <a:schemeClr val="accent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881" y="472012"/>
            <a:ext cx="9537934" cy="89205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Infographic slide 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21398" y="3068901"/>
            <a:ext cx="976313" cy="97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z="1800" dirty="0"/>
              <a:t>icon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97722" y="3068901"/>
            <a:ext cx="3218307" cy="97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10,001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385023" y="4159513"/>
            <a:ext cx="3051175" cy="422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425777" y="3075824"/>
            <a:ext cx="1545238" cy="14983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75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8204648" y="3184788"/>
            <a:ext cx="2325688" cy="974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8" hasCustomPrompt="1"/>
          </p:nvPr>
        </p:nvSpPr>
        <p:spPr>
          <a:xfrm>
            <a:off x="9515610" y="3841616"/>
            <a:ext cx="790832" cy="606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15" y="172185"/>
            <a:ext cx="1795471" cy="129866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849663" y="2109745"/>
            <a:ext cx="0" cy="35783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0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415" y="1671177"/>
            <a:ext cx="10567169" cy="1757823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Gender Wage Gap</a:t>
            </a:r>
            <a:b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from the Cohort 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tudies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5928E-38BE-4E47-A384-26A3B888D7DB}"/>
              </a:ext>
            </a:extLst>
          </p:cNvPr>
          <p:cNvSpPr txBox="1"/>
          <p:nvPr/>
        </p:nvSpPr>
        <p:spPr>
          <a:xfrm>
            <a:off x="435013" y="3910568"/>
            <a:ext cx="1144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Bożena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Wielgoszewska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BEAB-53FE-4641-BCEF-D06290693A11}"/>
              </a:ext>
            </a:extLst>
          </p:cNvPr>
          <p:cNvSpPr txBox="1"/>
          <p:nvPr/>
        </p:nvSpPr>
        <p:spPr>
          <a:xfrm>
            <a:off x="8512198" y="5358407"/>
            <a:ext cx="327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DRTN webinar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 2024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4"/>
    </mc:Choice>
    <mc:Fallback xmlns="">
      <p:transition spd="slow" advTm="193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05539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BCS70 and NCDS: selection and attrition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F0BCF-FDA8-7203-B92B-5CF48A4D7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184387"/>
            <a:ext cx="84486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740545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D6732-C00C-44E8-581F-9E1B871E2A99}"/>
              </a:ext>
            </a:extLst>
          </p:cNvPr>
          <p:cNvSpPr txBox="1"/>
          <p:nvPr/>
        </p:nvSpPr>
        <p:spPr>
          <a:xfrm>
            <a:off x="6940662" y="4114800"/>
            <a:ext cx="4781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Foliano, F., Bryson, A., Joshi, H., Wielgoszewska, B., &amp; Wilkinson, D. (in press) Gender wage gap among young adults: a comparison across British cohorts. Labour Economics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7FA3E0-74E8-9DF0-DCA5-F5E13A566D45}"/>
              </a:ext>
            </a:extLst>
          </p:cNvPr>
          <p:cNvSpPr/>
          <p:nvPr/>
        </p:nvSpPr>
        <p:spPr>
          <a:xfrm rot="16200000">
            <a:off x="3920612" y="3136388"/>
            <a:ext cx="2180605" cy="902213"/>
          </a:xfrm>
          <a:prstGeom prst="ellipse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403075" y="514161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Employment and education gaps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1B62C-D73A-CF57-D7F4-57CEBE79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12" y="1444646"/>
            <a:ext cx="10352405" cy="52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53429" y="34798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Gender Pay Gap: Young Adults 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93476-1C02-D401-65A6-6DB93E0C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1150475"/>
            <a:ext cx="9686354" cy="56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740545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D6732-C00C-44E8-581F-9E1B871E2A99}"/>
              </a:ext>
            </a:extLst>
          </p:cNvPr>
          <p:cNvSpPr txBox="1"/>
          <p:nvPr/>
        </p:nvSpPr>
        <p:spPr>
          <a:xfrm>
            <a:off x="4342696" y="3357612"/>
            <a:ext cx="7379080" cy="2128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Wielgoszewska, B., Bryson, A., Costa Dias, M., Foliano, F., Joshi, H., &amp; Wilkinson, D. (2023). Exploring the reasons for labour market gender inequality a year into the COVID-19 pandemic: evidence from the UK cohort studies. Longitudinal and Life Course Studies, 14(2), 180-202.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Wielgoszewska, B., Bryson, A., Joshi, H., Wilkinson, D. (in progress) Gender and paid work in the pandemic: do women pay for working from home? 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1800" dirty="0">
              <a:solidFill>
                <a:srgbClr val="000000"/>
              </a:solidFill>
              <a:highlight>
                <a:srgbClr val="FFFFFF"/>
              </a:highlight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F84016-2F81-FE1A-22A3-39AB77AA036B}"/>
              </a:ext>
            </a:extLst>
          </p:cNvPr>
          <p:cNvSpPr/>
          <p:nvPr/>
        </p:nvSpPr>
        <p:spPr>
          <a:xfrm>
            <a:off x="3775392" y="2206751"/>
            <a:ext cx="7026720" cy="470571"/>
          </a:xfrm>
          <a:prstGeom prst="ellipse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675322" y="104565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Gender furlough gap during covid-19 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60110-5A52-4983-EC97-F5F69E4E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97" y="1082198"/>
            <a:ext cx="9327635" cy="57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1075372" y="418651"/>
            <a:ext cx="11109325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00A1BA"/>
                </a:solidFill>
                <a:latin typeface="Arial" panose="020B0604020202020204"/>
              </a:rPr>
              <a:t>Pay amongst continuing workers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00A1BA"/>
                </a:solidFill>
                <a:latin typeface="Arial" panose="020B0604020202020204"/>
              </a:rPr>
              <a:t>during covid-19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(by gender)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7A618-AA55-B100-7D7C-38F0942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" y="1749446"/>
            <a:ext cx="9715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740545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D6732-C00C-44E8-581F-9E1B871E2A99}"/>
              </a:ext>
            </a:extLst>
          </p:cNvPr>
          <p:cNvSpPr txBox="1"/>
          <p:nvPr/>
        </p:nvSpPr>
        <p:spPr>
          <a:xfrm>
            <a:off x="6921706" y="4372983"/>
            <a:ext cx="47830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6613" indent="-285750"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Wielgoszewska, B., Bryson, A., Crawford C., Joshi, H. (in progress) Why are mothers paid less?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0DD7F8-A585-0D77-2CD3-1F9C5575278A}"/>
              </a:ext>
            </a:extLst>
          </p:cNvPr>
          <p:cNvSpPr/>
          <p:nvPr/>
        </p:nvSpPr>
        <p:spPr>
          <a:xfrm>
            <a:off x="5620512" y="2206751"/>
            <a:ext cx="597408" cy="470571"/>
          </a:xfrm>
          <a:prstGeom prst="ellipse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8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05539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Employment amongst 32-year-olds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8E58F-EAFA-6A08-4CB8-73E169FCF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60" y="1199170"/>
            <a:ext cx="8121265" cy="53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29923" y="509841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Gender and parenthood pay gaps at age 32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A1B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5C50A2-3CEB-32FE-5616-B9C0AC15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01" y="1444646"/>
            <a:ext cx="8356953" cy="50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9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49885" y="475740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Project background: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EE829-625C-9A52-05CA-CD940DC88099}"/>
              </a:ext>
            </a:extLst>
          </p:cNvPr>
          <p:cNvSpPr txBox="1">
            <a:spLocks/>
          </p:cNvSpPr>
          <p:nvPr/>
        </p:nvSpPr>
        <p:spPr>
          <a:xfrm>
            <a:off x="345751" y="1582911"/>
            <a:ext cx="11500498" cy="3537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Aim: to investigate the gap between men’s and women’s hourly pay over the life course and across cohorts, using evidence from the British Birth Cohorts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Team: Prof. Alex Bryson, Prof. Heather Joshi, David Wilkinson, Dr Francesca Foliano, Dr Bozena Wielgoszewska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highlight>
                  <a:srgbClr val="FFFFFF"/>
                </a:highlight>
                <a:uLnTx/>
                <a:uFillTx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September 2019 - June 2024 at UCL Social Research Institute 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The project was funded by the ESRC grant number ES/S012583/1</a:t>
            </a:r>
          </a:p>
          <a:p>
            <a:pPr marL="446613" indent="-28575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Helvetica Neue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54B5C-C305-D817-130B-99D128C5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56" y="4629364"/>
            <a:ext cx="1805868" cy="175289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DABF997-708B-ECB8-8BBB-C17825AE1E8E}"/>
              </a:ext>
            </a:extLst>
          </p:cNvPr>
          <p:cNvSpPr txBox="1">
            <a:spLocks/>
          </p:cNvSpPr>
          <p:nvPr/>
        </p:nvSpPr>
        <p:spPr>
          <a:xfrm>
            <a:off x="2234113" y="6382260"/>
            <a:ext cx="2730037" cy="455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63" indent="0">
              <a:lnSpc>
                <a:spcPct val="100000"/>
              </a:lnSpc>
              <a:spcBef>
                <a:spcPts val="1067"/>
              </a:spcBef>
              <a:buClr>
                <a:srgbClr val="00A1BA"/>
              </a:buClr>
              <a:buSzPts val="1700"/>
              <a:buNone/>
              <a:defRPr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Project website  </a:t>
            </a:r>
          </a:p>
        </p:txBody>
      </p:sp>
    </p:spTree>
    <p:extLst>
      <p:ext uri="{BB962C8B-B14F-4D97-AF65-F5344CB8AC3E}">
        <p14:creationId xmlns:p14="http://schemas.microsoft.com/office/powerpoint/2010/main" val="92791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9249" y="1333825"/>
            <a:ext cx="10567169" cy="1757823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5928E-38BE-4E47-A384-26A3B888D7DB}"/>
              </a:ext>
            </a:extLst>
          </p:cNvPr>
          <p:cNvSpPr txBox="1"/>
          <p:nvPr/>
        </p:nvSpPr>
        <p:spPr>
          <a:xfrm>
            <a:off x="1669002" y="3631281"/>
            <a:ext cx="10221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Bożena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Wielgoszewska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b.wielgoszewska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:@ucl.ac.uk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X: @meBozena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BEAB-53FE-4641-BCEF-D06290693A11}"/>
              </a:ext>
            </a:extLst>
          </p:cNvPr>
          <p:cNvSpPr txBox="1"/>
          <p:nvPr/>
        </p:nvSpPr>
        <p:spPr>
          <a:xfrm>
            <a:off x="6834004" y="5218558"/>
            <a:ext cx="620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DRTN webinar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 2024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4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179832" y="287664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Trends in aggregate data on the gender wage gap  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BB479D-9AD9-71D8-CBBC-60D0CF693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32338"/>
              </p:ext>
            </p:extLst>
          </p:nvPr>
        </p:nvGraphicFramePr>
        <p:xfrm>
          <a:off x="550433" y="1143209"/>
          <a:ext cx="11091134" cy="5263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177168" imgH="7200152" progId="Paint.Picture">
                  <p:embed/>
                </p:oleObj>
              </mc:Choice>
              <mc:Fallback>
                <p:oleObj name="Bitmap Image" r:id="rId3" imgW="15177168" imgH="7200152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BB479D-9AD9-71D8-CBBC-60D0CF693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433" y="1143209"/>
                        <a:ext cx="11091134" cy="5263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5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38209" y="488178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Female-to-male ratio in previous studies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4EB94-C78A-02C0-C532-B14D1AF7F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12" y="1199243"/>
            <a:ext cx="8494497" cy="56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41376" y="476883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Timeline of policy context: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E32703-CC29-5C61-916C-A8D00F348CB6}"/>
              </a:ext>
            </a:extLst>
          </p:cNvPr>
          <p:cNvCxnSpPr>
            <a:cxnSpLocks/>
          </p:cNvCxnSpPr>
          <p:nvPr/>
        </p:nvCxnSpPr>
        <p:spPr>
          <a:xfrm>
            <a:off x="365760" y="3429000"/>
            <a:ext cx="11728704" cy="9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82A26C-965F-94F5-22C2-CAD974E2DBAB}"/>
              </a:ext>
            </a:extLst>
          </p:cNvPr>
          <p:cNvCxnSpPr/>
          <p:nvPr/>
        </p:nvCxnSpPr>
        <p:spPr>
          <a:xfrm>
            <a:off x="8961120" y="3282696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8D8765-F8B6-1864-6038-07754EE5C593}"/>
              </a:ext>
            </a:extLst>
          </p:cNvPr>
          <p:cNvSpPr txBox="1"/>
          <p:nvPr/>
        </p:nvSpPr>
        <p:spPr>
          <a:xfrm>
            <a:off x="48560" y="1769071"/>
            <a:ext cx="1579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Equal Pay Act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(into effect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January 1976)</a:t>
            </a:r>
          </a:p>
          <a:p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1970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A29B02-052D-A9BA-1A25-0FC6517672E5}"/>
              </a:ext>
            </a:extLst>
          </p:cNvPr>
          <p:cNvCxnSpPr/>
          <p:nvPr/>
        </p:nvCxnSpPr>
        <p:spPr>
          <a:xfrm>
            <a:off x="353568" y="3291840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0456DF-F8F5-48D2-483C-DC58F2950B20}"/>
              </a:ext>
            </a:extLst>
          </p:cNvPr>
          <p:cNvCxnSpPr/>
          <p:nvPr/>
        </p:nvCxnSpPr>
        <p:spPr>
          <a:xfrm>
            <a:off x="3218688" y="3291840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1422FA-FD40-CEFA-EA59-4F29C325DA6D}"/>
              </a:ext>
            </a:extLst>
          </p:cNvPr>
          <p:cNvCxnSpPr/>
          <p:nvPr/>
        </p:nvCxnSpPr>
        <p:spPr>
          <a:xfrm>
            <a:off x="6096000" y="3316224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16511D-A8AA-78F0-D0F5-C87BE94FFDE4}"/>
              </a:ext>
            </a:extLst>
          </p:cNvPr>
          <p:cNvCxnSpPr/>
          <p:nvPr/>
        </p:nvCxnSpPr>
        <p:spPr>
          <a:xfrm>
            <a:off x="1792224" y="3291840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CC31B4-EC0C-4F9E-A63C-4DA11100666B}"/>
              </a:ext>
            </a:extLst>
          </p:cNvPr>
          <p:cNvSpPr txBox="1"/>
          <p:nvPr/>
        </p:nvSpPr>
        <p:spPr>
          <a:xfrm>
            <a:off x="53396" y="3684936"/>
            <a:ext cx="3365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1975</a:t>
            </a:r>
          </a:p>
          <a:p>
            <a:pPr algn="ct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Sex Discrimination Act and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Employment Protection Act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(with subsequent acts in 1978,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1980, 1982)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0AA75D-56F7-BC7B-6CA4-134857B1D30B}"/>
              </a:ext>
            </a:extLst>
          </p:cNvPr>
          <p:cNvCxnSpPr/>
          <p:nvPr/>
        </p:nvCxnSpPr>
        <p:spPr>
          <a:xfrm>
            <a:off x="4139184" y="3328416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6BA413-CDC7-A5AE-D1D4-8ACEC987D996}"/>
              </a:ext>
            </a:extLst>
          </p:cNvPr>
          <p:cNvSpPr txBox="1"/>
          <p:nvPr/>
        </p:nvSpPr>
        <p:spPr>
          <a:xfrm>
            <a:off x="2633803" y="1769071"/>
            <a:ext cx="3010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Equal Pay Amendment Act –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Implementation of work of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equal value Directive</a:t>
            </a:r>
          </a:p>
          <a:p>
            <a:pPr algn="ct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1983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9DDFD4-E7F7-57B4-9A5D-356FBE26888D}"/>
              </a:ext>
            </a:extLst>
          </p:cNvPr>
          <p:cNvCxnSpPr/>
          <p:nvPr/>
        </p:nvCxnSpPr>
        <p:spPr>
          <a:xfrm>
            <a:off x="4840224" y="3316224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996A0B-B3A0-A854-0DA5-9BF7DE0A8278}"/>
              </a:ext>
            </a:extLst>
          </p:cNvPr>
          <p:cNvSpPr txBox="1"/>
          <p:nvPr/>
        </p:nvSpPr>
        <p:spPr>
          <a:xfrm>
            <a:off x="7009245" y="1489740"/>
            <a:ext cx="2043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Statutory National </a:t>
            </a:r>
          </a:p>
          <a:p>
            <a:pPr algn="r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Minimum Wage </a:t>
            </a:r>
          </a:p>
          <a:p>
            <a:pPr algn="r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National </a:t>
            </a:r>
          </a:p>
          <a:p>
            <a:pPr algn="r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Childcare Strategy</a:t>
            </a:r>
          </a:p>
          <a:p>
            <a:pPr algn="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1999</a:t>
            </a:r>
            <a:r>
              <a:rPr lang="en-GB" dirty="0"/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A4A593-8FC4-5B53-1C21-F06F30969D85}"/>
              </a:ext>
            </a:extLst>
          </p:cNvPr>
          <p:cNvCxnSpPr/>
          <p:nvPr/>
        </p:nvCxnSpPr>
        <p:spPr>
          <a:xfrm>
            <a:off x="8723376" y="3282696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B16517-723C-DFD5-D109-451A809FB843}"/>
              </a:ext>
            </a:extLst>
          </p:cNvPr>
          <p:cNvSpPr txBox="1"/>
          <p:nvPr/>
        </p:nvSpPr>
        <p:spPr>
          <a:xfrm>
            <a:off x="3491136" y="3684936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1986</a:t>
            </a:r>
          </a:p>
          <a:p>
            <a:pPr algn="ct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Social Security Act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replaced Family Income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Supplement with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Family Credit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6C0AE9-200B-AD80-7FC4-9D8F3188B34F}"/>
              </a:ext>
            </a:extLst>
          </p:cNvPr>
          <p:cNvSpPr txBox="1"/>
          <p:nvPr/>
        </p:nvSpPr>
        <p:spPr>
          <a:xfrm>
            <a:off x="9364472" y="1997023"/>
            <a:ext cx="1069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Equality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Act</a:t>
            </a:r>
          </a:p>
          <a:p>
            <a:pPr algn="r"/>
            <a:endParaRPr lang="en-GB" dirty="0"/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2004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ADFCA3-31EE-E680-ADCB-F6BD9A563125}"/>
              </a:ext>
            </a:extLst>
          </p:cNvPr>
          <p:cNvCxnSpPr/>
          <p:nvPr/>
        </p:nvCxnSpPr>
        <p:spPr>
          <a:xfrm>
            <a:off x="9832848" y="3252216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D7F7B9-CB4D-1DFB-25E4-EB4424CDBA24}"/>
              </a:ext>
            </a:extLst>
          </p:cNvPr>
          <p:cNvSpPr txBox="1"/>
          <p:nvPr/>
        </p:nvSpPr>
        <p:spPr>
          <a:xfrm>
            <a:off x="9161871" y="3669792"/>
            <a:ext cx="1004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2003</a:t>
            </a:r>
          </a:p>
          <a:p>
            <a:pPr algn="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Right to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request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flexible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working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477D5-95C6-9C4D-2C8B-483F418ABC92}"/>
              </a:ext>
            </a:extLst>
          </p:cNvPr>
          <p:cNvCxnSpPr/>
          <p:nvPr/>
        </p:nvCxnSpPr>
        <p:spPr>
          <a:xfrm>
            <a:off x="10094976" y="3261360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A524D14-54EB-DB73-0E57-5E89A128E4E5}"/>
              </a:ext>
            </a:extLst>
          </p:cNvPr>
          <p:cNvSpPr txBox="1"/>
          <p:nvPr/>
        </p:nvSpPr>
        <p:spPr>
          <a:xfrm>
            <a:off x="7009245" y="3659034"/>
            <a:ext cx="2276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2000</a:t>
            </a:r>
          </a:p>
          <a:p>
            <a:pPr algn="r"/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Part-time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Workers’ Regulations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A5ADD5-88FE-953D-1EE9-AEB80FA11A5B}"/>
              </a:ext>
            </a:extLst>
          </p:cNvPr>
          <p:cNvCxnSpPr/>
          <p:nvPr/>
        </p:nvCxnSpPr>
        <p:spPr>
          <a:xfrm>
            <a:off x="10393680" y="3291840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1AF202-4342-33B3-ABDC-487C4BE08F9B}"/>
              </a:ext>
            </a:extLst>
          </p:cNvPr>
          <p:cNvSpPr txBox="1"/>
          <p:nvPr/>
        </p:nvSpPr>
        <p:spPr>
          <a:xfrm>
            <a:off x="10111643" y="3656516"/>
            <a:ext cx="1063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2005</a:t>
            </a:r>
          </a:p>
          <a:p>
            <a:endParaRPr lang="en-GB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Shared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parental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leave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A2BEB2-7677-04E5-FA43-FF90F3FC20CA}"/>
              </a:ext>
            </a:extLst>
          </p:cNvPr>
          <p:cNvCxnSpPr/>
          <p:nvPr/>
        </p:nvCxnSpPr>
        <p:spPr>
          <a:xfrm>
            <a:off x="10643616" y="3273552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8E90091-EF4E-05FE-ECC9-D7ACF3B41232}"/>
              </a:ext>
            </a:extLst>
          </p:cNvPr>
          <p:cNvSpPr txBox="1"/>
          <p:nvPr/>
        </p:nvSpPr>
        <p:spPr>
          <a:xfrm>
            <a:off x="10361510" y="1722304"/>
            <a:ext cx="1373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Childcare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For working </a:t>
            </a:r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parents </a:t>
            </a:r>
          </a:p>
          <a:p>
            <a:endParaRPr lang="en-GB" dirty="0"/>
          </a:p>
          <a:p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2006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396BE5-53D8-2DBC-48E1-A57127584D60}"/>
              </a:ext>
            </a:extLst>
          </p:cNvPr>
          <p:cNvSpPr txBox="1"/>
          <p:nvPr/>
        </p:nvSpPr>
        <p:spPr>
          <a:xfrm>
            <a:off x="2800907" y="36826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1980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8C7A7A-A6E0-D7FC-73B4-00195B3C3FC4}"/>
              </a:ext>
            </a:extLst>
          </p:cNvPr>
          <p:cNvSpPr txBox="1"/>
          <p:nvPr/>
        </p:nvSpPr>
        <p:spPr>
          <a:xfrm>
            <a:off x="5718072" y="3654100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16402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350401" y="47598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0B3E5-5D97-E094-F51D-1D91934D804C}"/>
              </a:ext>
            </a:extLst>
          </p:cNvPr>
          <p:cNvSpPr txBox="1"/>
          <p:nvPr/>
        </p:nvSpPr>
        <p:spPr>
          <a:xfrm>
            <a:off x="7196866" y="426002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40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740545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D567F4-A19E-CD3F-EE13-B4E9F787AB59}"/>
              </a:ext>
            </a:extLst>
          </p:cNvPr>
          <p:cNvGrpSpPr/>
          <p:nvPr/>
        </p:nvGrpSpPr>
        <p:grpSpPr>
          <a:xfrm>
            <a:off x="4380560" y="3132335"/>
            <a:ext cx="7324240" cy="2696888"/>
            <a:chOff x="4380560" y="3132335"/>
            <a:chExt cx="7324240" cy="26968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FFF914-200A-09D1-0352-92246B1C6A55}"/>
                </a:ext>
              </a:extLst>
            </p:cNvPr>
            <p:cNvSpPr/>
            <p:nvPr/>
          </p:nvSpPr>
          <p:spPr>
            <a:xfrm rot="20595234">
              <a:off x="4380560" y="3132335"/>
              <a:ext cx="4855745" cy="497102"/>
            </a:xfrm>
            <a:prstGeom prst="ellipse">
              <a:avLst/>
            </a:prstGeom>
            <a:noFill/>
            <a:ln w="1206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ED6732-C00C-44E8-581F-9E1B871E2A99}"/>
                </a:ext>
              </a:extLst>
            </p:cNvPr>
            <p:cNvSpPr txBox="1"/>
            <p:nvPr/>
          </p:nvSpPr>
          <p:spPr>
            <a:xfrm>
              <a:off x="6908564" y="4074897"/>
              <a:ext cx="47962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highlight>
                    <a:srgbClr val="FFFFFF"/>
                  </a:highlight>
                  <a:latin typeface="Helvetica Neue"/>
                  <a:cs typeface="Times New Roman" panose="02020603050405020304" pitchFamily="18" charset="0"/>
                </a:rPr>
                <a:t>Joshi, H., Bryson, A., Wilkinson, D., &amp; Ward, K. (2021). The gender gap in wages over the life course: Evidence from a British cohort born in 1958. Gender, Work &amp; Organization, 28(1), 397-415.</a:t>
              </a:r>
            </a:p>
            <a:p>
              <a:endParaRPr lang="en-GB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5F0B3E5-5D97-E094-F51D-1D91934D804C}"/>
              </a:ext>
            </a:extLst>
          </p:cNvPr>
          <p:cNvSpPr txBox="1"/>
          <p:nvPr/>
        </p:nvSpPr>
        <p:spPr>
          <a:xfrm>
            <a:off x="7196866" y="426002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6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293347" y="47598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A1BA"/>
                </a:solidFill>
                <a:latin typeface="Arial" panose="020B0604020202020204"/>
              </a:rPr>
              <a:t>Raw and adjusted ratios in the 1958 cohort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40715-800C-0640-D2B4-F00D4E41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93" y="1272395"/>
            <a:ext cx="82867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E67634-E5DA-6211-ED40-70D110E6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4" y="1371600"/>
            <a:ext cx="11830050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782E24-852A-48BF-9A38-86DD385850E6}"/>
              </a:ext>
            </a:extLst>
          </p:cNvPr>
          <p:cNvSpPr txBox="1">
            <a:spLocks/>
          </p:cNvSpPr>
          <p:nvPr/>
        </p:nvSpPr>
        <p:spPr>
          <a:xfrm>
            <a:off x="740545" y="354066"/>
            <a:ext cx="10515600" cy="79640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A1B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Cohort timelines: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B683C30-C22E-4CF7-BFAB-F9CAF3079246}"/>
              </a:ext>
            </a:extLst>
          </p:cNvPr>
          <p:cNvSpPr txBox="1">
            <a:spLocks/>
          </p:cNvSpPr>
          <p:nvPr/>
        </p:nvSpPr>
        <p:spPr>
          <a:xfrm>
            <a:off x="756920" y="1444646"/>
            <a:ext cx="10352405" cy="4661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marR="0" lvl="0" indent="-448722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A1BA"/>
              </a:buClr>
              <a:buSzPts val="1700"/>
              <a:buFont typeface="Noto Sans Symbols"/>
              <a:buChar char="▪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D6732-C00C-44E8-581F-9E1B871E2A99}"/>
              </a:ext>
            </a:extLst>
          </p:cNvPr>
          <p:cNvSpPr txBox="1"/>
          <p:nvPr/>
        </p:nvSpPr>
        <p:spPr>
          <a:xfrm>
            <a:off x="6751564" y="4143732"/>
            <a:ext cx="4781114" cy="109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613" indent="-285750">
              <a:spcBef>
                <a:spcPts val="1067"/>
              </a:spcBef>
              <a:buClr>
                <a:srgbClr val="00A1BA"/>
              </a:buClr>
              <a:buSzPts val="1700"/>
              <a:defRPr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cs typeface="Times New Roman" panose="02020603050405020304" pitchFamily="18" charset="0"/>
              </a:rPr>
              <a:t>Bryson, A., Joshi, H., Wielgoszewska, B., &amp; Wilkinson, D. (2020). A short history of the gender wage gap in Britain. Oxford Review of Economic Policy, 36(4), 836-854.</a:t>
            </a:r>
          </a:p>
          <a:p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422C7E-891D-0189-9D50-4D6ED15425B0}"/>
              </a:ext>
            </a:extLst>
          </p:cNvPr>
          <p:cNvSpPr/>
          <p:nvPr/>
        </p:nvSpPr>
        <p:spPr>
          <a:xfrm rot="20595234">
            <a:off x="4126947" y="2741017"/>
            <a:ext cx="5056022" cy="1080227"/>
          </a:xfrm>
          <a:prstGeom prst="ellipse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89438"/>
      </p:ext>
    </p:extLst>
  </p:cSld>
  <p:clrMapOvr>
    <a:masterClrMapping/>
  </p:clrMapOvr>
</p:sld>
</file>

<file path=ppt/theme/theme1.xml><?xml version="1.0" encoding="utf-8"?>
<a:theme xmlns:a="http://schemas.openxmlformats.org/drawingml/2006/main" name="CLS_core slides">
  <a:themeElements>
    <a:clrScheme name="IOE-UCL CLS">
      <a:dk1>
        <a:srgbClr val="000000"/>
      </a:dk1>
      <a:lt1>
        <a:srgbClr val="FFFFFF"/>
      </a:lt1>
      <a:dk2>
        <a:srgbClr val="A79E93"/>
      </a:dk2>
      <a:lt2>
        <a:srgbClr val="C7C926"/>
      </a:lt2>
      <a:accent1>
        <a:srgbClr val="E2212F"/>
      </a:accent1>
      <a:accent2>
        <a:srgbClr val="B7E0EB"/>
      </a:accent2>
      <a:accent3>
        <a:srgbClr val="00A1BA"/>
      </a:accent3>
      <a:accent4>
        <a:srgbClr val="B61D4E"/>
      </a:accent4>
      <a:accent5>
        <a:srgbClr val="EE573F"/>
      </a:accent5>
      <a:accent6>
        <a:srgbClr val="DBDC29"/>
      </a:accent6>
      <a:hlink>
        <a:srgbClr val="1C62C5"/>
      </a:hlink>
      <a:folHlink>
        <a:srgbClr val="E138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S_IOE UCL 2015 slides" id="{DCBCF137-C511-554E-8F14-EC6AAF60D27C}" vid="{ADC2CFE2-79F8-924E-8BAD-5F2CB6E6B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28784</TotalTime>
  <Words>573</Words>
  <Application>Microsoft Office PowerPoint</Application>
  <PresentationFormat>Widescreen</PresentationFormat>
  <Paragraphs>117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Helvetica Neue</vt:lpstr>
      <vt:lpstr>Noto Sans Symbols</vt:lpstr>
      <vt:lpstr>Open Sans</vt:lpstr>
      <vt:lpstr>CLS_core slides</vt:lpstr>
      <vt:lpstr>Bitmap Image</vt:lpstr>
      <vt:lpstr>   The Gender Wage Gap Evidence from the Cohort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Wielgoszewska, Bozena</dc:creator>
  <cp:lastModifiedBy>Wielgoszewska, Bozena</cp:lastModifiedBy>
  <cp:revision>24</cp:revision>
  <dcterms:created xsi:type="dcterms:W3CDTF">2024-04-11T07:36:10Z</dcterms:created>
  <dcterms:modified xsi:type="dcterms:W3CDTF">2024-09-23T07:48:02Z</dcterms:modified>
</cp:coreProperties>
</file>